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74" r:id="rId4"/>
    <p:sldId id="284" r:id="rId5"/>
    <p:sldId id="282" r:id="rId6"/>
    <p:sldId id="285" r:id="rId7"/>
    <p:sldId id="291" r:id="rId8"/>
    <p:sldId id="283" r:id="rId9"/>
    <p:sldId id="286" r:id="rId10"/>
    <p:sldId id="287" r:id="rId11"/>
    <p:sldId id="288" r:id="rId12"/>
    <p:sldId id="289" r:id="rId13"/>
    <p:sldId id="290" r:id="rId14"/>
    <p:sldId id="292" r:id="rId15"/>
    <p:sldId id="275" r:id="rId16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B7B5-D2B3-4A2B-8891-8DD32869A3EB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9457-5A8E-4139-8A67-2F1288B35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92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B7B5-D2B3-4A2B-8891-8DD32869A3EB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9457-5A8E-4139-8A67-2F1288B35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826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B7B5-D2B3-4A2B-8891-8DD32869A3EB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9457-5A8E-4139-8A67-2F1288B35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7038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B7B5-D2B3-4A2B-8891-8DD32869A3EB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9457-5A8E-4139-8A67-2F1288B35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086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B7B5-D2B3-4A2B-8891-8DD32869A3EB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9457-5A8E-4139-8A67-2F1288B35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294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B7B5-D2B3-4A2B-8891-8DD32869A3EB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9457-5A8E-4139-8A67-2F1288B35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0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B7B5-D2B3-4A2B-8891-8DD32869A3EB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9457-5A8E-4139-8A67-2F1288B35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398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B7B5-D2B3-4A2B-8891-8DD32869A3EB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9457-5A8E-4139-8A67-2F1288B35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1384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B7B5-D2B3-4A2B-8891-8DD32869A3EB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9457-5A8E-4139-8A67-2F1288B35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350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B7B5-D2B3-4A2B-8891-8DD32869A3EB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9457-5A8E-4139-8A67-2F1288B35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188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B7B5-D2B3-4A2B-8891-8DD32869A3EB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9457-5A8E-4139-8A67-2F1288B35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1405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CB7B5-D2B3-4A2B-8891-8DD32869A3EB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B9457-5A8E-4139-8A67-2F1288B35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576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.pn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5.jpeg"/><Relationship Id="rId4" Type="http://schemas.openxmlformats.org/officeDocument/2006/relationships/image" Target="../media/image4.pn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.pn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8.jpeg"/><Relationship Id="rId5" Type="http://schemas.openxmlformats.org/officeDocument/2006/relationships/image" Target="../media/image5.png"/><Relationship Id="rId10" Type="http://schemas.openxmlformats.org/officeDocument/2006/relationships/image" Target="../media/image17.jpeg"/><Relationship Id="rId4" Type="http://schemas.openxmlformats.org/officeDocument/2006/relationships/image" Target="../media/image4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3.jpeg"/><Relationship Id="rId5" Type="http://schemas.openxmlformats.org/officeDocument/2006/relationships/image" Target="../media/image5.png"/><Relationship Id="rId10" Type="http://schemas.openxmlformats.org/officeDocument/2006/relationships/image" Target="../media/image22.jpeg"/><Relationship Id="rId4" Type="http://schemas.openxmlformats.org/officeDocument/2006/relationships/image" Target="../media/image4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8.jpeg"/><Relationship Id="rId4" Type="http://schemas.openxmlformats.org/officeDocument/2006/relationships/image" Target="../media/image4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3965" y="609600"/>
            <a:ext cx="9823269" cy="4282440"/>
          </a:xfrm>
        </p:spPr>
        <p:txBody>
          <a:bodyPr>
            <a:normAutofit fontScale="92500" lnSpcReduction="20000"/>
          </a:bodyPr>
          <a:lstStyle/>
          <a:p>
            <a:r>
              <a:rPr lang="ru-RU" sz="4400" b="1" dirty="0" smtClean="0">
                <a:solidFill>
                  <a:srgbClr val="7030A0"/>
                </a:solidFill>
              </a:rPr>
              <a:t>Реализация </a:t>
            </a:r>
          </a:p>
          <a:p>
            <a:r>
              <a:rPr lang="ru-RU" sz="4400" b="1" dirty="0" smtClean="0">
                <a:solidFill>
                  <a:srgbClr val="7030A0"/>
                </a:solidFill>
              </a:rPr>
              <a:t>социально-педагогических проектов </a:t>
            </a:r>
          </a:p>
          <a:p>
            <a:r>
              <a:rPr lang="ru-RU" sz="4400" b="1" dirty="0" smtClean="0">
                <a:solidFill>
                  <a:srgbClr val="7030A0"/>
                </a:solidFill>
              </a:rPr>
              <a:t>при поддержке АО «ТВЭЛ»</a:t>
            </a:r>
          </a:p>
          <a:p>
            <a:r>
              <a:rPr lang="ru-RU" sz="4400" b="1" dirty="0" smtClean="0">
                <a:solidFill>
                  <a:srgbClr val="7030A0"/>
                </a:solidFill>
              </a:rPr>
              <a:t>В ЗАТО Северск</a:t>
            </a:r>
          </a:p>
          <a:p>
            <a:endParaRPr lang="ru-RU" sz="3000" b="1" dirty="0" smtClean="0">
              <a:solidFill>
                <a:srgbClr val="002060"/>
              </a:solidFill>
            </a:endParaRPr>
          </a:p>
          <a:p>
            <a:endParaRPr lang="ru-RU" sz="3000" b="1" dirty="0">
              <a:solidFill>
                <a:srgbClr val="002060"/>
              </a:solidFill>
            </a:endParaRPr>
          </a:p>
          <a:p>
            <a:pPr lvl="0"/>
            <a:r>
              <a:rPr lang="ru-RU" sz="3600" b="1" dirty="0" smtClean="0">
                <a:solidFill>
                  <a:srgbClr val="002060"/>
                </a:solidFill>
              </a:rPr>
              <a:t>Петров </a:t>
            </a:r>
            <a:r>
              <a:rPr lang="ru-RU" sz="3600" b="1" dirty="0" smtClean="0">
                <a:solidFill>
                  <a:srgbClr val="002060"/>
                </a:solidFill>
              </a:rPr>
              <a:t>Константин Валерьевич,                                                                              </a:t>
            </a:r>
            <a:r>
              <a:rPr lang="ru-RU" sz="2300" b="1" dirty="0" smtClean="0">
                <a:solidFill>
                  <a:srgbClr val="002060"/>
                </a:solidFill>
              </a:rPr>
              <a:t>руководитель службы сопровождения муниципальных социально-педагогических проектов                                                      </a:t>
            </a:r>
            <a:r>
              <a:rPr lang="ru-RU" sz="2300" b="1" dirty="0">
                <a:solidFill>
                  <a:srgbClr val="002060"/>
                </a:solidFill>
              </a:rPr>
              <a:t>МАУ ЗАТО Северск «РЦО»</a:t>
            </a:r>
          </a:p>
          <a:p>
            <a:pPr lvl="0"/>
            <a:endParaRPr lang="ru-RU" sz="2200" b="1" dirty="0">
              <a:solidFill>
                <a:srgbClr val="002060"/>
              </a:solidFill>
            </a:endParaRPr>
          </a:p>
          <a:p>
            <a:endParaRPr lang="ru-RU" sz="2200" b="1" dirty="0" smtClean="0">
              <a:solidFill>
                <a:srgbClr val="002060"/>
              </a:solidFill>
            </a:endParaRPr>
          </a:p>
          <a:p>
            <a:endParaRPr lang="ru-RU" sz="2200" b="1" dirty="0" smtClean="0">
              <a:solidFill>
                <a:srgbClr val="002060"/>
              </a:solidFill>
            </a:endParaRPr>
          </a:p>
          <a:p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21301" t="34286" r="56349" b="34350"/>
          <a:stretch/>
        </p:blipFill>
        <p:spPr>
          <a:xfrm>
            <a:off x="2012367" y="5270335"/>
            <a:ext cx="1549439" cy="14496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1003" y="5320481"/>
            <a:ext cx="1196288" cy="1457434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22715" t="23013" r="21135" b="21654"/>
          <a:stretch/>
        </p:blipFill>
        <p:spPr>
          <a:xfrm>
            <a:off x="7416489" y="5293416"/>
            <a:ext cx="1570166" cy="15172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85632" y="5293416"/>
            <a:ext cx="1631602" cy="142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148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9462" y="130629"/>
            <a:ext cx="10337075" cy="64182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/>
              <a:t>Эко-этно-историко-культурный проект «Корни</a:t>
            </a:r>
            <a:r>
              <a:rPr lang="ru-RU" b="1" dirty="0" smtClean="0"/>
              <a:t>»</a:t>
            </a:r>
          </a:p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7030A0"/>
                </a:solidFill>
              </a:rPr>
              <a:t>Основные мероприятия:</a:t>
            </a:r>
          </a:p>
          <a:p>
            <a:endParaRPr lang="ru-RU" sz="3200" b="1" dirty="0">
              <a:solidFill>
                <a:srgbClr val="7030A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«Фестиваль «Народы Сибири»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Октябрь 2019 г.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712" y="1635009"/>
            <a:ext cx="868577" cy="1058185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22715" t="23013" r="21135" b="21654"/>
          <a:stretch/>
        </p:blipFill>
        <p:spPr>
          <a:xfrm>
            <a:off x="30728" y="2859471"/>
            <a:ext cx="1346366" cy="1300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693" y="4396786"/>
            <a:ext cx="1164437" cy="1018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21301" t="34286" r="56349" b="34350"/>
          <a:stretch/>
        </p:blipFill>
        <p:spPr>
          <a:xfrm>
            <a:off x="244527" y="409095"/>
            <a:ext cx="1132567" cy="1059637"/>
          </a:xfrm>
          <a:prstGeom prst="rect">
            <a:avLst/>
          </a:prstGeom>
        </p:spPr>
      </p:pic>
      <p:pic>
        <p:nvPicPr>
          <p:cNvPr id="15" name="Рисунок 14" descr="E:\Фото\DSC03701.JPG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966822" y="2858138"/>
            <a:ext cx="3818155" cy="3188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E:\Фото\DSC03792.JPG"/>
          <p:cNvPicPr/>
          <p:nvPr/>
        </p:nvPicPr>
        <p:blipFill>
          <a:blip r:embed="rId8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418053" y="2789920"/>
            <a:ext cx="4848045" cy="3274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208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9462" y="130629"/>
            <a:ext cx="10337075" cy="64182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/>
              <a:t>Эко-этно-историко-культурный проект «Корни</a:t>
            </a:r>
            <a:r>
              <a:rPr lang="ru-RU" b="1" dirty="0" smtClean="0"/>
              <a:t>»</a:t>
            </a:r>
          </a:p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7030A0"/>
                </a:solidFill>
              </a:rPr>
              <a:t>Основные мероприятия:</a:t>
            </a:r>
          </a:p>
          <a:p>
            <a:endParaRPr lang="ru-RU" sz="3200" b="1" dirty="0">
              <a:solidFill>
                <a:srgbClr val="7030A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«Фестиваль «Народы Сибири»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Октябрь 2019 г.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712" y="1635009"/>
            <a:ext cx="868577" cy="1058185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22715" t="23013" r="21135" b="21654"/>
          <a:stretch/>
        </p:blipFill>
        <p:spPr>
          <a:xfrm>
            <a:off x="30728" y="2859471"/>
            <a:ext cx="1346366" cy="1300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693" y="4396786"/>
            <a:ext cx="1164437" cy="1018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21301" t="34286" r="56349" b="34350"/>
          <a:stretch/>
        </p:blipFill>
        <p:spPr>
          <a:xfrm>
            <a:off x="244527" y="409095"/>
            <a:ext cx="1132567" cy="1059637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958196" y="2878333"/>
            <a:ext cx="4628763" cy="3298180"/>
          </a:xfrm>
          <a:prstGeom prst="rect">
            <a:avLst/>
          </a:prstGeom>
          <a:noFill/>
        </p:spPr>
      </p:pic>
      <p:pic>
        <p:nvPicPr>
          <p:cNvPr id="17" name="Рисунок 16" descr="E:\Фото\DSC03863.JPG"/>
          <p:cNvPicPr/>
          <p:nvPr/>
        </p:nvPicPr>
        <p:blipFill>
          <a:blip r:embed="rId8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194430" y="2878972"/>
            <a:ext cx="4364731" cy="3340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208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9462" y="130629"/>
            <a:ext cx="10337075" cy="64182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/>
              <a:t>Эко-этно-историко-культурный проект «Корни</a:t>
            </a:r>
            <a:r>
              <a:rPr lang="ru-RU" b="1" dirty="0" smtClean="0"/>
              <a:t>»</a:t>
            </a:r>
          </a:p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7030A0"/>
                </a:solidFill>
              </a:rPr>
              <a:t>Основные мероприятия:</a:t>
            </a:r>
          </a:p>
          <a:p>
            <a:endParaRPr lang="ru-RU" sz="3200" b="1" dirty="0">
              <a:solidFill>
                <a:srgbClr val="7030A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«Фестиваль «Народы Сибири»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Октябрь 2019 г.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712" y="1635009"/>
            <a:ext cx="868577" cy="1058185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22715" t="23013" r="21135" b="21654"/>
          <a:stretch/>
        </p:blipFill>
        <p:spPr>
          <a:xfrm>
            <a:off x="30728" y="2859471"/>
            <a:ext cx="1346366" cy="1300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693" y="4396786"/>
            <a:ext cx="1164437" cy="1018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21301" t="34286" r="56349" b="34350"/>
          <a:stretch/>
        </p:blipFill>
        <p:spPr>
          <a:xfrm>
            <a:off x="244527" y="409095"/>
            <a:ext cx="1132567" cy="1059637"/>
          </a:xfrm>
          <a:prstGeom prst="rect">
            <a:avLst/>
          </a:prstGeom>
        </p:spPr>
      </p:pic>
      <p:pic>
        <p:nvPicPr>
          <p:cNvPr id="15" name="Рисунок 14" descr="E:\Фото\DSC03736.JPG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68415" y="2956064"/>
            <a:ext cx="4538004" cy="3168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E:\Фото\DSC03844.JPG"/>
          <p:cNvPicPr/>
          <p:nvPr/>
        </p:nvPicPr>
        <p:blipFill>
          <a:blip r:embed="rId8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702724" y="2881223"/>
            <a:ext cx="4942936" cy="3252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208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9462" y="130629"/>
            <a:ext cx="10337075" cy="64182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/>
              <a:t>Эко-этно-историко-культурный проект «Корни</a:t>
            </a:r>
            <a:r>
              <a:rPr lang="ru-RU" b="1" dirty="0" smtClean="0"/>
              <a:t>»</a:t>
            </a:r>
          </a:p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7030A0"/>
                </a:solidFill>
              </a:rPr>
              <a:t>Основные мероприятия:</a:t>
            </a:r>
          </a:p>
          <a:p>
            <a:endParaRPr lang="ru-RU" sz="3200" b="1" dirty="0">
              <a:solidFill>
                <a:srgbClr val="7030A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«Фестиваль «Народы Сибири»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Октябрь 2019 г.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712" y="1635009"/>
            <a:ext cx="868577" cy="1058185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22715" t="23013" r="21135" b="21654"/>
          <a:stretch/>
        </p:blipFill>
        <p:spPr>
          <a:xfrm>
            <a:off x="30728" y="2859471"/>
            <a:ext cx="1346366" cy="1300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693" y="4396786"/>
            <a:ext cx="1164437" cy="1018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21301" t="34286" r="56349" b="34350"/>
          <a:stretch/>
        </p:blipFill>
        <p:spPr>
          <a:xfrm>
            <a:off x="244527" y="409095"/>
            <a:ext cx="1132567" cy="1059637"/>
          </a:xfrm>
          <a:prstGeom prst="rect">
            <a:avLst/>
          </a:prstGeom>
        </p:spPr>
      </p:pic>
      <p:pic>
        <p:nvPicPr>
          <p:cNvPr id="14" name="Рисунок 13" descr="C:\Users\Admin\AppData\Local\Temp\Rar$DI02.526\IMG_20191023_150521_resized_20191209_110640805.jpg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898546" y="2820838"/>
            <a:ext cx="4478516" cy="343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E:\Фото\DSC03966.JPG"/>
          <p:cNvPicPr/>
          <p:nvPr/>
        </p:nvPicPr>
        <p:blipFill>
          <a:blip r:embed="rId8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875253" y="2846717"/>
            <a:ext cx="4589102" cy="3433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208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0962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9462" y="130629"/>
            <a:ext cx="10337075" cy="64182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solidFill>
                  <a:srgbClr val="7030A0"/>
                </a:solidFill>
              </a:rPr>
              <a:t>Эко-этно-историко-культурный проект «Корни</a:t>
            </a:r>
            <a:r>
              <a:rPr lang="ru-RU" b="1" dirty="0" smtClean="0">
                <a:solidFill>
                  <a:srgbClr val="7030A0"/>
                </a:solidFill>
              </a:rPr>
              <a:t>»</a:t>
            </a:r>
          </a:p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7030A0"/>
                </a:solidFill>
              </a:rPr>
              <a:t>Основные мероприятия:</a:t>
            </a:r>
          </a:p>
          <a:p>
            <a:endParaRPr lang="ru-RU" sz="3200" b="1" dirty="0">
              <a:solidFill>
                <a:srgbClr val="7030A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Мастер-класс «Корни человечества»</a:t>
            </a:r>
            <a:endParaRPr lang="ru-RU" sz="2800" b="1" dirty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Декабрь 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712" y="1635009"/>
            <a:ext cx="868577" cy="1058185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22715" t="23013" r="21135" b="21654"/>
          <a:stretch/>
        </p:blipFill>
        <p:spPr>
          <a:xfrm>
            <a:off x="30728" y="2859471"/>
            <a:ext cx="1346366" cy="1300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693" y="4396786"/>
            <a:ext cx="1164437" cy="1018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21301" t="34286" r="56349" b="34350"/>
          <a:stretch/>
        </p:blipFill>
        <p:spPr>
          <a:xfrm>
            <a:off x="244527" y="409095"/>
            <a:ext cx="1132567" cy="1059637"/>
          </a:xfrm>
          <a:prstGeom prst="rect">
            <a:avLst/>
          </a:prstGeom>
        </p:spPr>
      </p:pic>
      <p:pic>
        <p:nvPicPr>
          <p:cNvPr id="14" name="Picture 2" descr="http://s017.radikal.ru/i415/1601/2a/46edd11dae3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1933" y="2783345"/>
            <a:ext cx="4048282" cy="269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Рис. 3. Генеалогия сапиенсов, денисовцев и неандертальцев и реконструированные пути генетического обмена между популяциям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9505" y="2742849"/>
            <a:ext cx="3610966" cy="194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артинки по запросу натуральные рыжие актеры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6073" y="4319029"/>
            <a:ext cx="3502028" cy="253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cdn-st1.rtr-vesti.ru/vh/pictures/xw/173/467/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0204" y="5270740"/>
            <a:ext cx="2821796" cy="158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42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0962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9462" y="130629"/>
            <a:ext cx="10337075" cy="64182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solidFill>
                  <a:srgbClr val="7030A0"/>
                </a:solidFill>
              </a:rPr>
              <a:t>Эко-этно-историко-культурный проект «Корни</a:t>
            </a:r>
            <a:r>
              <a:rPr lang="ru-RU" b="1" dirty="0" smtClean="0">
                <a:solidFill>
                  <a:srgbClr val="7030A0"/>
                </a:solidFill>
              </a:rPr>
              <a:t>»</a:t>
            </a:r>
          </a:p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7030A0"/>
                </a:solidFill>
              </a:rPr>
              <a:t>Основные мероприятия:</a:t>
            </a:r>
          </a:p>
          <a:p>
            <a:endParaRPr lang="ru-RU" sz="3200" b="1" dirty="0">
              <a:solidFill>
                <a:srgbClr val="7030A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«Фамильное древо Северска»</a:t>
            </a:r>
            <a:endParaRPr lang="ru-RU" sz="2800" b="1" dirty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Октябрь-Декабрь 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712" y="1635009"/>
            <a:ext cx="868577" cy="1058185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22715" t="23013" r="21135" b="21654"/>
          <a:stretch/>
        </p:blipFill>
        <p:spPr>
          <a:xfrm>
            <a:off x="30728" y="2859471"/>
            <a:ext cx="1346366" cy="1300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693" y="4396786"/>
            <a:ext cx="1164437" cy="1018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21301" t="34286" r="56349" b="34350"/>
          <a:stretch/>
        </p:blipFill>
        <p:spPr>
          <a:xfrm>
            <a:off x="244527" y="409095"/>
            <a:ext cx="1132567" cy="1059637"/>
          </a:xfrm>
          <a:prstGeom prst="rect">
            <a:avLst/>
          </a:prstGeom>
        </p:spPr>
      </p:pic>
      <p:pic>
        <p:nvPicPr>
          <p:cNvPr id="5121" name="Picture 1" descr="C:\Users\Марина\Downloads\WhatsApp Image 2019-12-19 at 18.51.27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9737" y="2622430"/>
            <a:ext cx="3073160" cy="4097547"/>
          </a:xfrm>
          <a:prstGeom prst="rect">
            <a:avLst/>
          </a:prstGeom>
          <a:noFill/>
        </p:spPr>
      </p:pic>
      <p:pic>
        <p:nvPicPr>
          <p:cNvPr id="5122" name="Picture 2" descr="C:\Users\Марина\Downloads\WhatsApp Image 2019-12-19 at 19.02.53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6979" y="2574028"/>
            <a:ext cx="3122402" cy="4163202"/>
          </a:xfrm>
          <a:prstGeom prst="rect">
            <a:avLst/>
          </a:prstGeom>
          <a:noFill/>
        </p:spPr>
      </p:pic>
      <p:pic>
        <p:nvPicPr>
          <p:cNvPr id="5123" name="Picture 3" descr="C:\Users\Марина\Downloads\WhatsApp Image 2019-12-19 at 20.28.00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82845" y="2605178"/>
            <a:ext cx="3092570" cy="412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842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9462" y="130629"/>
            <a:ext cx="10337075" cy="6418217"/>
          </a:xfrm>
        </p:spPr>
        <p:txBody>
          <a:bodyPr>
            <a:normAutofit/>
          </a:bodyPr>
          <a:lstStyle/>
          <a:p>
            <a:endParaRPr lang="ru-RU" sz="3200" b="1" dirty="0" smtClean="0"/>
          </a:p>
          <a:p>
            <a:r>
              <a:rPr lang="ru-RU" sz="3200" b="1" dirty="0" smtClean="0">
                <a:solidFill>
                  <a:srgbClr val="7030A0"/>
                </a:solidFill>
              </a:rPr>
              <a:t>ЗАТО Северск</a:t>
            </a:r>
          </a:p>
          <a:p>
            <a:r>
              <a:rPr lang="ru-RU" sz="3200" b="1" dirty="0" err="1" smtClean="0">
                <a:solidFill>
                  <a:srgbClr val="7030A0"/>
                </a:solidFill>
              </a:rPr>
              <a:t>Эко-этно-историко-культурный</a:t>
            </a:r>
            <a:r>
              <a:rPr lang="ru-RU" sz="3200" b="1" dirty="0" smtClean="0">
                <a:solidFill>
                  <a:srgbClr val="7030A0"/>
                </a:solidFill>
              </a:rPr>
              <a:t> </a:t>
            </a:r>
            <a:r>
              <a:rPr lang="ru-RU" sz="3200" b="1" dirty="0">
                <a:solidFill>
                  <a:srgbClr val="7030A0"/>
                </a:solidFill>
              </a:rPr>
              <a:t>проект «Корни»</a:t>
            </a:r>
          </a:p>
          <a:p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712" y="1635009"/>
            <a:ext cx="868577" cy="1058185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22715" t="23013" r="21135" b="21654"/>
          <a:stretch/>
        </p:blipFill>
        <p:spPr>
          <a:xfrm>
            <a:off x="30728" y="2859471"/>
            <a:ext cx="1346366" cy="1300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693" y="4396786"/>
            <a:ext cx="1164437" cy="1018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21301" t="34286" r="56349" b="34350"/>
          <a:stretch/>
        </p:blipFill>
        <p:spPr>
          <a:xfrm>
            <a:off x="244527" y="409095"/>
            <a:ext cx="1132567" cy="10596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52051" y="1691859"/>
            <a:ext cx="986681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Цель </a:t>
            </a:r>
            <a:r>
              <a:rPr lang="ru-RU" sz="3200" b="1" dirty="0" smtClean="0">
                <a:solidFill>
                  <a:srgbClr val="7030A0"/>
                </a:solidFill>
              </a:rPr>
              <a:t>проекта - 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снижение </a:t>
            </a:r>
            <a:r>
              <a:rPr lang="ru-RU" sz="2400" b="1" dirty="0">
                <a:solidFill>
                  <a:srgbClr val="002060"/>
                </a:solidFill>
              </a:rPr>
              <a:t>уровня социальной тревожности у детей и подростков и профилактика негативных явлений в детской и подростковой среде через личную семейную историю, вписанную в глобальный мировой/национальный </a:t>
            </a:r>
            <a:r>
              <a:rPr lang="ru-RU" sz="2400" b="1" dirty="0" smtClean="0">
                <a:solidFill>
                  <a:srgbClr val="002060"/>
                </a:solidFill>
              </a:rPr>
              <a:t>контекст</a:t>
            </a: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>
                <a:solidFill>
                  <a:prstClr val="black"/>
                </a:solidFill>
              </a:rPr>
              <a:t/>
            </a:r>
            <a:br>
              <a:rPr lang="ru-RU" sz="2400" dirty="0">
                <a:solidFill>
                  <a:prstClr val="black"/>
                </a:solidFill>
              </a:rPr>
            </a:br>
            <a:endParaRPr lang="ru-RU" sz="3200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96407" y="4949969"/>
            <a:ext cx="6096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Петров Константин Валерьевич,                                                                              </a:t>
            </a:r>
            <a:r>
              <a:rPr lang="ru-RU" b="1" dirty="0" smtClean="0">
                <a:solidFill>
                  <a:srgbClr val="002060"/>
                </a:solidFill>
              </a:rPr>
              <a:t>руководитель службы сопровождения муниципальных социально-педагогических проектов                                                      МАУ ЗАТО Северск «РЦО»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1328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9462" y="130629"/>
            <a:ext cx="10337075" cy="64182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/>
              <a:t>Эко-этно-историко-культурный проект «Корни</a:t>
            </a:r>
            <a:r>
              <a:rPr lang="ru-RU" b="1" dirty="0" smtClean="0"/>
              <a:t>»</a:t>
            </a:r>
          </a:p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7030A0"/>
                </a:solidFill>
              </a:rPr>
              <a:t>Основные мероприятия:</a:t>
            </a:r>
          </a:p>
          <a:p>
            <a:endParaRPr lang="ru-RU" sz="3200" b="1" dirty="0">
              <a:solidFill>
                <a:srgbClr val="7030A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«Садовый практикум»</a:t>
            </a:r>
            <a:endParaRPr lang="ru-RU" sz="2800" b="1" dirty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Август-сентябрь 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712" y="1635009"/>
            <a:ext cx="868577" cy="1058185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22715" t="23013" r="21135" b="21654"/>
          <a:stretch/>
        </p:blipFill>
        <p:spPr>
          <a:xfrm>
            <a:off x="30728" y="2859471"/>
            <a:ext cx="1346366" cy="1300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693" y="4396786"/>
            <a:ext cx="1164437" cy="1018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21301" t="34286" r="56349" b="34350"/>
          <a:stretch/>
        </p:blipFill>
        <p:spPr>
          <a:xfrm>
            <a:off x="244527" y="409095"/>
            <a:ext cx="1132567" cy="10596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738" r="21967"/>
          <a:stretch/>
        </p:blipFill>
        <p:spPr>
          <a:xfrm>
            <a:off x="8976738" y="1272187"/>
            <a:ext cx="2848844" cy="20060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74" r="11328"/>
          <a:stretch/>
        </p:blipFill>
        <p:spPr>
          <a:xfrm>
            <a:off x="8988726" y="3390143"/>
            <a:ext cx="2810978" cy="32089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3" r="12228"/>
          <a:stretch/>
        </p:blipFill>
        <p:spPr>
          <a:xfrm>
            <a:off x="1910052" y="2699188"/>
            <a:ext cx="3096736" cy="3175401"/>
          </a:xfrm>
          <a:prstGeom prst="rect">
            <a:avLst/>
          </a:prstGeom>
        </p:spPr>
      </p:pic>
      <p:pic>
        <p:nvPicPr>
          <p:cNvPr id="15" name="Рисунок 14" descr="IMG_2659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41343" y="2732146"/>
            <a:ext cx="3779951" cy="279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08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9462" y="130629"/>
            <a:ext cx="10337075" cy="64182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/>
              <a:t>Эко-этно-историко-культурный проект «Корни</a:t>
            </a:r>
            <a:r>
              <a:rPr lang="ru-RU" b="1" dirty="0" smtClean="0"/>
              <a:t>»</a:t>
            </a:r>
          </a:p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7030A0"/>
                </a:solidFill>
              </a:rPr>
              <a:t>Основные мероприятия:</a:t>
            </a:r>
          </a:p>
          <a:p>
            <a:endParaRPr lang="ru-RU" sz="3200" b="1" dirty="0">
              <a:solidFill>
                <a:srgbClr val="7030A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Экскурсии «Природа родного края по сезонам»</a:t>
            </a:r>
            <a:endParaRPr lang="ru-RU" sz="2800" b="1" dirty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Август-ноябрь 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712" y="1635009"/>
            <a:ext cx="868577" cy="1058185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22715" t="23013" r="21135" b="21654"/>
          <a:stretch/>
        </p:blipFill>
        <p:spPr>
          <a:xfrm>
            <a:off x="30728" y="2859471"/>
            <a:ext cx="1346366" cy="1300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693" y="4396786"/>
            <a:ext cx="1164437" cy="1018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21301" t="34286" r="56349" b="34350"/>
          <a:stretch/>
        </p:blipFill>
        <p:spPr>
          <a:xfrm>
            <a:off x="244527" y="409095"/>
            <a:ext cx="1132567" cy="1059637"/>
          </a:xfrm>
          <a:prstGeom prst="rect">
            <a:avLst/>
          </a:prstGeom>
        </p:spPr>
      </p:pic>
      <p:sp>
        <p:nvSpPr>
          <p:cNvPr id="1026" name="AutoShape 2" descr="https://apf.mail.ru/cgi-bin/readmsg?id=15767591012121033955;0;3&amp;exif=1&amp;full=1&amp;x-email=petrovp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apf.mail.ru/cgi-bin/readmsg?id=15767591012121033955;0;3&amp;exif=1&amp;full=1&amp;x-email=petrovp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Марина\Downloads\P61000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8892" y="2622430"/>
            <a:ext cx="3082504" cy="2311878"/>
          </a:xfrm>
          <a:prstGeom prst="rect">
            <a:avLst/>
          </a:prstGeom>
          <a:noFill/>
        </p:spPr>
      </p:pic>
      <p:pic>
        <p:nvPicPr>
          <p:cNvPr id="1030" name="Picture 6" descr="C:\Users\Марина\Downloads\P61000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54949" y="2613804"/>
            <a:ext cx="3341643" cy="2337758"/>
          </a:xfrm>
          <a:prstGeom prst="rect">
            <a:avLst/>
          </a:prstGeom>
          <a:noFill/>
        </p:spPr>
      </p:pic>
      <p:pic>
        <p:nvPicPr>
          <p:cNvPr id="1031" name="Picture 7" descr="C:\Users\Марина\Downloads\P610009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76158" y="2626743"/>
            <a:ext cx="3272287" cy="2454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208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9462" y="130629"/>
            <a:ext cx="10337075" cy="64182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/>
              <a:t>Эко-этно-историко-культурный проект «Корни</a:t>
            </a:r>
            <a:r>
              <a:rPr lang="ru-RU" b="1" dirty="0" smtClean="0"/>
              <a:t>»</a:t>
            </a:r>
          </a:p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7030A0"/>
                </a:solidFill>
              </a:rPr>
              <a:t>Основные мероприятия:</a:t>
            </a:r>
          </a:p>
          <a:p>
            <a:endParaRPr lang="ru-RU" sz="3200" b="1" dirty="0">
              <a:solidFill>
                <a:srgbClr val="7030A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«Фестиваль «Родники»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Сентябрь 2019 г.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712" y="1635009"/>
            <a:ext cx="868577" cy="1058185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22715" t="23013" r="21135" b="21654"/>
          <a:stretch/>
        </p:blipFill>
        <p:spPr>
          <a:xfrm>
            <a:off x="30728" y="2859471"/>
            <a:ext cx="1346366" cy="1300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693" y="4396786"/>
            <a:ext cx="1164437" cy="1018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21301" t="34286" r="56349" b="34350"/>
          <a:stretch/>
        </p:blipFill>
        <p:spPr>
          <a:xfrm>
            <a:off x="244527" y="409095"/>
            <a:ext cx="1132567" cy="1059637"/>
          </a:xfrm>
          <a:prstGeom prst="rect">
            <a:avLst/>
          </a:prstGeom>
        </p:spPr>
      </p:pic>
      <p:pic>
        <p:nvPicPr>
          <p:cNvPr id="3073" name="Picture 1" descr="ХШ_на Родниках_19_09_2019 (2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4678" y="2467154"/>
            <a:ext cx="3264020" cy="217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Рисунок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89083" y="4554748"/>
            <a:ext cx="3069722" cy="204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Рисунок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84331" y="4692769"/>
            <a:ext cx="3213880" cy="202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77197" y="4140678"/>
            <a:ext cx="3430346" cy="257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Рисунок 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808108" y="2337758"/>
            <a:ext cx="2976114" cy="19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208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9462" y="130629"/>
            <a:ext cx="10337075" cy="64182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/>
              <a:t>Эко-этно-историко-культурный проект «Корни</a:t>
            </a:r>
            <a:r>
              <a:rPr lang="ru-RU" b="1" dirty="0" smtClean="0"/>
              <a:t>»</a:t>
            </a:r>
          </a:p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7030A0"/>
                </a:solidFill>
              </a:rPr>
              <a:t>Основные мероприятия:</a:t>
            </a:r>
          </a:p>
          <a:p>
            <a:endParaRPr lang="ru-RU" sz="3200" b="1" dirty="0">
              <a:solidFill>
                <a:srgbClr val="7030A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«Фестиваль «Родники»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Сентябрь 2019 г.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712" y="1635009"/>
            <a:ext cx="868577" cy="1058185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22715" t="23013" r="21135" b="21654"/>
          <a:stretch/>
        </p:blipFill>
        <p:spPr>
          <a:xfrm>
            <a:off x="30728" y="2859471"/>
            <a:ext cx="1346366" cy="1300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693" y="4396786"/>
            <a:ext cx="1164437" cy="1018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21301" t="34286" r="56349" b="34350"/>
          <a:stretch/>
        </p:blipFill>
        <p:spPr>
          <a:xfrm>
            <a:off x="244527" y="409095"/>
            <a:ext cx="1132567" cy="1059637"/>
          </a:xfrm>
          <a:prstGeom prst="rect">
            <a:avLst/>
          </a:prstGeom>
        </p:spPr>
      </p:pic>
      <p:pic>
        <p:nvPicPr>
          <p:cNvPr id="25602" name="Рисунок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7040" y="2260121"/>
            <a:ext cx="3183147" cy="212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46545" y="2268749"/>
            <a:ext cx="3390180" cy="226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53202" y="2622431"/>
            <a:ext cx="3286665" cy="219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6997" y="4424199"/>
            <a:ext cx="3228739" cy="2269899"/>
          </a:xfrm>
          <a:prstGeom prst="rect">
            <a:avLst/>
          </a:prstGeom>
        </p:spPr>
      </p:pic>
      <p:pic>
        <p:nvPicPr>
          <p:cNvPr id="25605" name="Рисунок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44100" y="4511616"/>
            <a:ext cx="3355424" cy="223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2717" y="4842328"/>
            <a:ext cx="3312543" cy="19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08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0962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9462" y="130629"/>
            <a:ext cx="10337075" cy="64182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solidFill>
                  <a:srgbClr val="7030A0"/>
                </a:solidFill>
              </a:rPr>
              <a:t>Эко-этно-историко-культурный проект «Корни</a:t>
            </a:r>
            <a:r>
              <a:rPr lang="ru-RU" b="1" dirty="0" smtClean="0">
                <a:solidFill>
                  <a:srgbClr val="7030A0"/>
                </a:solidFill>
              </a:rPr>
              <a:t>»</a:t>
            </a:r>
          </a:p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7030A0"/>
                </a:solidFill>
              </a:rPr>
              <a:t>Основные мероприятия:</a:t>
            </a:r>
          </a:p>
          <a:p>
            <a:endParaRPr lang="ru-RU" sz="3200" b="1" dirty="0">
              <a:solidFill>
                <a:srgbClr val="7030A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«Фамильное древо»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Октябрь-Ноябрь 2019 г.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712" y="1635009"/>
            <a:ext cx="868577" cy="1058185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22715" t="23013" r="21135" b="21654"/>
          <a:stretch/>
        </p:blipFill>
        <p:spPr>
          <a:xfrm>
            <a:off x="30728" y="2859471"/>
            <a:ext cx="1346366" cy="1300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693" y="4396786"/>
            <a:ext cx="1164437" cy="1018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21301" t="34286" r="56349" b="34350"/>
          <a:stretch/>
        </p:blipFill>
        <p:spPr>
          <a:xfrm>
            <a:off x="244527" y="409095"/>
            <a:ext cx="1132567" cy="10596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3802" y="2976113"/>
            <a:ext cx="3492230" cy="28035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2320" y="2985910"/>
            <a:ext cx="2531375" cy="1685109"/>
          </a:xfrm>
          <a:prstGeom prst="rect">
            <a:avLst/>
          </a:prstGeom>
        </p:spPr>
      </p:pic>
      <p:pic>
        <p:nvPicPr>
          <p:cNvPr id="26626" name="Picture 2" descr="C:\Users\Марина\Desktop\Сборник Корни\80247862_590605401702999_1767218474951639040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1342" y="4795479"/>
            <a:ext cx="2544794" cy="1061857"/>
          </a:xfrm>
          <a:prstGeom prst="rect">
            <a:avLst/>
          </a:prstGeom>
          <a:noFill/>
        </p:spPr>
      </p:pic>
      <p:pic>
        <p:nvPicPr>
          <p:cNvPr id="26627" name="Picture 3" descr="Z:\2019-10-22 Корни\DSC0330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1928" y="3001993"/>
            <a:ext cx="4289302" cy="2855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842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9462" y="130629"/>
            <a:ext cx="10337075" cy="64182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/>
              <a:t>Эко-этно-историко-культурный проект «Корни</a:t>
            </a:r>
            <a:r>
              <a:rPr lang="ru-RU" b="1" dirty="0" smtClean="0"/>
              <a:t>»</a:t>
            </a:r>
          </a:p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7030A0"/>
                </a:solidFill>
              </a:rPr>
              <a:t>Основные мероприятия:</a:t>
            </a:r>
          </a:p>
          <a:p>
            <a:endParaRPr lang="ru-RU" sz="3200" b="1" dirty="0">
              <a:solidFill>
                <a:srgbClr val="7030A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«Фестиваль «Народы Сибири»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Октябрь 2019 г.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712" y="1635009"/>
            <a:ext cx="868577" cy="1058185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22715" t="23013" r="21135" b="21654"/>
          <a:stretch/>
        </p:blipFill>
        <p:spPr>
          <a:xfrm>
            <a:off x="30728" y="2859471"/>
            <a:ext cx="1346366" cy="1300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693" y="4396786"/>
            <a:ext cx="1164437" cy="1018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21301" t="34286" r="56349" b="34350"/>
          <a:stretch/>
        </p:blipFill>
        <p:spPr>
          <a:xfrm>
            <a:off x="244527" y="409095"/>
            <a:ext cx="1132567" cy="1059637"/>
          </a:xfrm>
          <a:prstGeom prst="rect">
            <a:avLst/>
          </a:prstGeom>
        </p:spPr>
      </p:pic>
      <p:pic>
        <p:nvPicPr>
          <p:cNvPr id="15" name="Рисунок 14" descr="C:\Users\Admin\AppData\Local\Temp\IMG_20191024_195905.jpg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667923" y="2664021"/>
            <a:ext cx="5940425" cy="247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Admin\AppData\Local\Temp\Rar$DI16.769\IMG-20191209-WA0019.jpg"/>
          <p:cNvPicPr/>
          <p:nvPr/>
        </p:nvPicPr>
        <p:blipFill>
          <a:blip r:embed="rId8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084281" y="2532023"/>
            <a:ext cx="1788782" cy="252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Admin\AppData\Local\Temp\Rar$DI36.758\IMG-20191209-WA0021.jpg"/>
          <p:cNvPicPr/>
          <p:nvPr/>
        </p:nvPicPr>
        <p:blipFill>
          <a:blip r:embed="rId9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963" y="2522662"/>
            <a:ext cx="1682150" cy="2549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208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9462" y="130629"/>
            <a:ext cx="10337075" cy="64182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/>
              <a:t>Эко-этно-историко-культурный проект «Корни</a:t>
            </a:r>
            <a:r>
              <a:rPr lang="ru-RU" b="1" dirty="0" smtClean="0"/>
              <a:t>»</a:t>
            </a:r>
          </a:p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7030A0"/>
                </a:solidFill>
              </a:rPr>
              <a:t>Основные мероприятия:</a:t>
            </a:r>
          </a:p>
          <a:p>
            <a:endParaRPr lang="ru-RU" sz="3200" b="1" dirty="0">
              <a:solidFill>
                <a:srgbClr val="7030A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«Фестиваль «Народы Сибири»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Октябрь 2019 г.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28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712" y="1635009"/>
            <a:ext cx="868577" cy="1058185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22715" t="23013" r="21135" b="21654"/>
          <a:stretch/>
        </p:blipFill>
        <p:spPr>
          <a:xfrm>
            <a:off x="30728" y="2859471"/>
            <a:ext cx="1346366" cy="1300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693" y="4396786"/>
            <a:ext cx="1164437" cy="1018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21301" t="34286" r="56349" b="34350"/>
          <a:stretch/>
        </p:blipFill>
        <p:spPr>
          <a:xfrm>
            <a:off x="244527" y="409095"/>
            <a:ext cx="1132567" cy="1059637"/>
          </a:xfrm>
          <a:prstGeom prst="rect">
            <a:avLst/>
          </a:prstGeom>
        </p:spPr>
      </p:pic>
      <p:pic>
        <p:nvPicPr>
          <p:cNvPr id="10" name="Рисунок 9" descr="E:\Фото\DSC03635.JPG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118946" y="2693798"/>
            <a:ext cx="3850533" cy="2835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E:\Фото\DSC03689.JPG"/>
          <p:cNvPicPr/>
          <p:nvPr/>
        </p:nvPicPr>
        <p:blipFill>
          <a:blip r:embed="rId8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668220" y="2700068"/>
            <a:ext cx="3821501" cy="2812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208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309</Words>
  <Application>Microsoft Office PowerPoint</Application>
  <PresentationFormat>Произвольный</PresentationFormat>
  <Paragraphs>153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Марина</cp:lastModifiedBy>
  <cp:revision>69</cp:revision>
  <cp:lastPrinted>2019-10-17T01:51:28Z</cp:lastPrinted>
  <dcterms:created xsi:type="dcterms:W3CDTF">2019-10-16T04:47:14Z</dcterms:created>
  <dcterms:modified xsi:type="dcterms:W3CDTF">2020-08-31T13:18:31Z</dcterms:modified>
</cp:coreProperties>
</file>